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6" d="100"/>
          <a:sy n="46" d="100"/>
        </p:scale>
        <p:origin x="-13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CFE238-72A7-304E-9538-C101A97F09B4}" type="datetimeFigureOut">
              <a:rPr lang="en-US" smtClean="0"/>
              <a:t>2/3/16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8FB08-7EF3-1145-AF6B-ADC2F4F02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21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64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84. Beet.  Parenchymal cells, 40X.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83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85. Beet, Vascular tissue, 10X.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28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86. Beet.  Vascular tissue,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9657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87. Beet.</a:t>
            </a:r>
            <a:r>
              <a:rPr lang="en-US" baseline="0" dirty="0" smtClean="0"/>
              <a:t>  Leaf surface, 4X.  Pigment-laden cell (arrow).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2291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88. Beet.  Leaf, 25X.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51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89. Beet.  Leaf epidermis, 10X.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448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90. Beet.  Leaf epidermis, no filter,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43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91. Beet. Leaf epidermis with </a:t>
            </a:r>
            <a:r>
              <a:rPr lang="en-US" dirty="0" err="1" smtClean="0"/>
              <a:t>stomates</a:t>
            </a:r>
            <a:r>
              <a:rPr lang="en-US" dirty="0" smtClean="0"/>
              <a:t> (arrows), no filter, 40X.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34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76. </a:t>
            </a:r>
            <a:r>
              <a:rPr lang="en-US" b="1" i="1" dirty="0" smtClean="0"/>
              <a:t>Beta vulgaris</a:t>
            </a:r>
            <a:r>
              <a:rPr lang="en-US" b="1" i="1" baseline="0" dirty="0" smtClean="0"/>
              <a:t> </a:t>
            </a:r>
            <a:r>
              <a:rPr lang="en-US" b="1" i="0" baseline="0" dirty="0" smtClean="0"/>
              <a:t>L.  </a:t>
            </a:r>
            <a:r>
              <a:rPr lang="en-US" b="0" i="0" baseline="0" dirty="0" smtClean="0"/>
              <a:t>B</a:t>
            </a:r>
            <a:r>
              <a:rPr lang="en-US" dirty="0" smtClean="0"/>
              <a:t>eet</a:t>
            </a:r>
            <a:r>
              <a:rPr lang="en-US" dirty="0" smtClean="0"/>
              <a:t>.  Cuboidal cells with crystals, 10X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64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77. Beet.  Cuboidal cells with crystals, 25X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407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78. Beet.  Cuboidal cells with crystals, 25X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315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79. Beet.  Surface epidermal</a:t>
            </a:r>
            <a:r>
              <a:rPr lang="en-US" baseline="0" dirty="0" smtClean="0"/>
              <a:t> cells, 10X.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044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80. Beet.  Surface epidermal</a:t>
            </a:r>
            <a:r>
              <a:rPr lang="en-US" baseline="0" dirty="0" smtClean="0"/>
              <a:t> cells, 25X.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54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81. Beet.  Surface epidermal</a:t>
            </a:r>
            <a:r>
              <a:rPr lang="en-US" baseline="0" dirty="0" smtClean="0"/>
              <a:t> cells, 40X.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330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82. Beet.  Parenchymal cells, 10X.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004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83. Beet.  Parenchymal cells, 25X.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786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2E0D-9FEC-B048-9142-2B081A0289BC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EB75E-FB96-9442-8653-1E51C2553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38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2E0D-9FEC-B048-9142-2B081A0289BC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EB75E-FB96-9442-8653-1E51C2553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059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2E0D-9FEC-B048-9142-2B081A0289BC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EB75E-FB96-9442-8653-1E51C2553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942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2E0D-9FEC-B048-9142-2B081A0289BC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EB75E-FB96-9442-8653-1E51C2553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412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2E0D-9FEC-B048-9142-2B081A0289BC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EB75E-FB96-9442-8653-1E51C2553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44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2E0D-9FEC-B048-9142-2B081A0289BC}" type="datetimeFigureOut">
              <a:rPr lang="en-US" smtClean="0"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EB75E-FB96-9442-8653-1E51C2553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68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2E0D-9FEC-B048-9142-2B081A0289BC}" type="datetimeFigureOut">
              <a:rPr lang="en-US" smtClean="0"/>
              <a:t>2/3/16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EB75E-FB96-9442-8653-1E51C2553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42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2E0D-9FEC-B048-9142-2B081A0289BC}" type="datetimeFigureOut">
              <a:rPr lang="en-US" smtClean="0"/>
              <a:t>2/3/16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EB75E-FB96-9442-8653-1E51C2553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50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2E0D-9FEC-B048-9142-2B081A0289BC}" type="datetimeFigureOut">
              <a:rPr lang="en-US" smtClean="0"/>
              <a:t>2/3/16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EB75E-FB96-9442-8653-1E51C2553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204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2E0D-9FEC-B048-9142-2B081A0289BC}" type="datetimeFigureOut">
              <a:rPr lang="en-US" smtClean="0"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EB75E-FB96-9442-8653-1E51C2553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54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2E0D-9FEC-B048-9142-2B081A0289BC}" type="datetimeFigureOut">
              <a:rPr lang="en-US" smtClean="0"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EB75E-FB96-9442-8653-1E51C2553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67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32E0D-9FEC-B048-9142-2B081A0289BC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EB75E-FB96-9442-8653-1E51C2553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013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143" y="290286"/>
            <a:ext cx="83457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Photomicrographs of Plant foods  </a:t>
            </a:r>
          </a:p>
          <a:p>
            <a:endParaRPr lang="en-US" sz="4000" b="1" dirty="0" smtClean="0">
              <a:solidFill>
                <a:srgbClr val="FFFF00"/>
              </a:solidFill>
            </a:endParaRPr>
          </a:p>
          <a:p>
            <a:r>
              <a:rPr lang="en-US" sz="4000" b="1" dirty="0">
                <a:solidFill>
                  <a:srgbClr val="FFFF00"/>
                </a:solidFill>
              </a:rPr>
              <a:t>	</a:t>
            </a:r>
            <a:r>
              <a:rPr lang="en-US" sz="4000" b="1" dirty="0" smtClean="0">
                <a:solidFill>
                  <a:srgbClr val="FFFF00"/>
                </a:solidFill>
              </a:rPr>
              <a:t>Beet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97200" y="3723269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Permission to reproduce original photomicrographs used to make this  collection may be obtained from </a:t>
            </a:r>
          </a:p>
          <a:p>
            <a:r>
              <a:rPr lang="en-US" b="1" dirty="0">
                <a:solidFill>
                  <a:srgbClr val="FFFF00"/>
                </a:solidFill>
              </a:rPr>
              <a:t>  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Dr. David O. Norris at</a:t>
            </a:r>
          </a:p>
          <a:p>
            <a:r>
              <a:rPr lang="en-US" b="1" i="1" dirty="0">
                <a:solidFill>
                  <a:srgbClr val="FFFF00"/>
                </a:solidFill>
              </a:rPr>
              <a:t>   </a:t>
            </a:r>
            <a:r>
              <a:rPr lang="en-US" b="1" i="1" dirty="0" err="1">
                <a:solidFill>
                  <a:srgbClr val="FFFF00"/>
                </a:solidFill>
              </a:rPr>
              <a:t>david.norris@colorado.edu</a:t>
            </a:r>
            <a:r>
              <a:rPr lang="en-US" b="1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8938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et parench 4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800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et vessels 1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052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et vessels 25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351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et leaf 4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5029200" y="575733"/>
            <a:ext cx="355600" cy="355600"/>
          </a:xfrm>
          <a:prstGeom prst="straightConnector1">
            <a:avLst/>
          </a:prstGeom>
          <a:ln w="762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56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et leaf 1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921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et leaf epidermis 1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622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et leaf epiderm 25X NF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909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et Leaf stomate NF 4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3930504" y="1939203"/>
            <a:ext cx="823861" cy="703605"/>
          </a:xfrm>
          <a:prstGeom prst="straightConnector1">
            <a:avLst/>
          </a:prstGeom>
          <a:ln w="76200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1474010" y="2291006"/>
            <a:ext cx="0" cy="935279"/>
          </a:xfrm>
          <a:prstGeom prst="straightConnector1">
            <a:avLst/>
          </a:prstGeom>
          <a:ln w="76200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428253" y="4599172"/>
            <a:ext cx="478512" cy="770200"/>
          </a:xfrm>
          <a:prstGeom prst="straightConnector1">
            <a:avLst/>
          </a:prstGeom>
          <a:ln w="76200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763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et 2 1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120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et 2 25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370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et 2 25X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734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et 1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324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et 25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714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et 4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286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et parench 1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774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et parench 25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62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220</Words>
  <Application>Microsoft Macintosh PowerPoint</Application>
  <PresentationFormat>On-screen Show (4:3)</PresentationFormat>
  <Paragraphs>40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O. Norris</dc:creator>
  <cp:lastModifiedBy>David O. Norris</cp:lastModifiedBy>
  <cp:revision>2</cp:revision>
  <dcterms:created xsi:type="dcterms:W3CDTF">2016-02-02T23:33:38Z</dcterms:created>
  <dcterms:modified xsi:type="dcterms:W3CDTF">2016-02-03T22:24:40Z</dcterms:modified>
</cp:coreProperties>
</file>